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497" r:id="rId2"/>
    <p:sldId id="501" r:id="rId3"/>
    <p:sldId id="498" r:id="rId4"/>
    <p:sldId id="499" r:id="rId5"/>
    <p:sldId id="500" r:id="rId6"/>
  </p:sldIdLst>
  <p:sldSz cx="9144000" cy="6858000" type="screen4x3"/>
  <p:notesSz cx="9874250" cy="6797675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41">
          <p15:clr>
            <a:srgbClr val="A4A3A4"/>
          </p15:clr>
        </p15:guide>
        <p15:guide id="2" pos="311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DC50"/>
    <a:srgbClr val="13DA66"/>
    <a:srgbClr val="236CB4"/>
    <a:srgbClr val="2892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46F890A9-2807-4EBB-B81D-B2AA78EC7F39}" styleName="Estilo oscuro 2 - Énfasis 5/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24" autoAdjust="0"/>
    <p:restoredTop sz="95166" autoAdjust="0"/>
  </p:normalViewPr>
  <p:slideViewPr>
    <p:cSldViewPr>
      <p:cViewPr varScale="1">
        <p:scale>
          <a:sx n="106" d="100"/>
          <a:sy n="106" d="100"/>
        </p:scale>
        <p:origin x="2028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2520" y="-78"/>
      </p:cViewPr>
      <p:guideLst>
        <p:guide orient="horz" pos="2141"/>
        <p:guide pos="311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>
            <a:extLst>
              <a:ext uri="{FF2B5EF4-FFF2-40B4-BE49-F238E27FC236}">
                <a16:creationId xmlns:a16="http://schemas.microsoft.com/office/drawing/2014/main" id="{8265998D-763F-4F49-F322-3E5D15974C5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>
            <a:extLst>
              <a:ext uri="{FF2B5EF4-FFF2-40B4-BE49-F238E27FC236}">
                <a16:creationId xmlns:a16="http://schemas.microsoft.com/office/drawing/2014/main" id="{B8A41E6E-628C-D854-476D-5DDCAE1C821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3FE34CB-2414-4D83-8F97-9E60FBB138BC}" type="datetimeFigureOut">
              <a:rPr lang="es-ES"/>
              <a:pPr>
                <a:defRPr/>
              </a:pPr>
              <a:t>27/10/2024</a:t>
            </a:fld>
            <a:endParaRPr lang="es-ES"/>
          </a:p>
        </p:txBody>
      </p:sp>
      <p:sp>
        <p:nvSpPr>
          <p:cNvPr id="4" name="3 Marcador de pie de página">
            <a:extLst>
              <a:ext uri="{FF2B5EF4-FFF2-40B4-BE49-F238E27FC236}">
                <a16:creationId xmlns:a16="http://schemas.microsoft.com/office/drawing/2014/main" id="{D912F2BA-7B0A-692E-22F4-82A3E937B3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456363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4 Marcador de número de diapositiva">
            <a:extLst>
              <a:ext uri="{FF2B5EF4-FFF2-40B4-BE49-F238E27FC236}">
                <a16:creationId xmlns:a16="http://schemas.microsoft.com/office/drawing/2014/main" id="{C7AEC5BB-A71C-2F07-6DF0-2A74157659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A1C1A25D-3E80-465D-BC72-469CD6173548}" type="slidenum">
              <a:rPr lang="es-ES" altLang="es-ES"/>
              <a:pPr/>
              <a:t>‹#›</a:t>
            </a:fld>
            <a:endParaRPr lang="es-E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>
            <a:extLst>
              <a:ext uri="{FF2B5EF4-FFF2-40B4-BE49-F238E27FC236}">
                <a16:creationId xmlns:a16="http://schemas.microsoft.com/office/drawing/2014/main" id="{F156734B-7326-F7B9-E62C-198A6144FA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2 Marcador de fecha">
            <a:extLst>
              <a:ext uri="{FF2B5EF4-FFF2-40B4-BE49-F238E27FC236}">
                <a16:creationId xmlns:a16="http://schemas.microsoft.com/office/drawing/2014/main" id="{DFA0B83F-A6AF-7E19-7A1A-B7BAB97799D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592763" y="0"/>
            <a:ext cx="4279900" cy="339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FB09B4A-05CF-4525-B033-D361A27B3EF4}" type="datetimeFigureOut">
              <a:rPr lang="es-ES"/>
              <a:pPr>
                <a:defRPr/>
              </a:pPr>
              <a:t>27/10/2024</a:t>
            </a:fld>
            <a:endParaRPr lang="es-ES"/>
          </a:p>
        </p:txBody>
      </p:sp>
      <p:sp>
        <p:nvSpPr>
          <p:cNvPr id="4" name="3 Marcador de imagen de diapositiva">
            <a:extLst>
              <a:ext uri="{FF2B5EF4-FFF2-40B4-BE49-F238E27FC236}">
                <a16:creationId xmlns:a16="http://schemas.microsoft.com/office/drawing/2014/main" id="{EBD982B8-FA5D-EFA1-7D37-CE9FE64D64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236913" y="509588"/>
            <a:ext cx="3400425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s-ES" noProof="0"/>
          </a:p>
        </p:txBody>
      </p:sp>
      <p:sp>
        <p:nvSpPr>
          <p:cNvPr id="5" name="4 Marcador de notas">
            <a:extLst>
              <a:ext uri="{FF2B5EF4-FFF2-40B4-BE49-F238E27FC236}">
                <a16:creationId xmlns:a16="http://schemas.microsoft.com/office/drawing/2014/main" id="{47EC6D95-2318-EBAF-3316-142FB65A76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87425" y="3228975"/>
            <a:ext cx="7899400" cy="305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noProof="0"/>
              <a:t>Haga clic para modificar el estilo de texto del patrón</a:t>
            </a:r>
          </a:p>
          <a:p>
            <a:pPr lvl="1"/>
            <a:r>
              <a:rPr lang="es-ES" noProof="0"/>
              <a:t>Segundo nivel</a:t>
            </a:r>
          </a:p>
          <a:p>
            <a:pPr lvl="2"/>
            <a:r>
              <a:rPr lang="es-ES" noProof="0"/>
              <a:t>Tercer nivel</a:t>
            </a:r>
          </a:p>
          <a:p>
            <a:pPr lvl="3"/>
            <a:r>
              <a:rPr lang="es-ES" noProof="0"/>
              <a:t>Cuarto nivel</a:t>
            </a:r>
          </a:p>
          <a:p>
            <a:pPr lvl="4"/>
            <a:r>
              <a:rPr lang="es-ES" noProof="0"/>
              <a:t>Quinto nivel</a:t>
            </a:r>
          </a:p>
        </p:txBody>
      </p:sp>
      <p:sp>
        <p:nvSpPr>
          <p:cNvPr id="6" name="5 Marcador de pie de página">
            <a:extLst>
              <a:ext uri="{FF2B5EF4-FFF2-40B4-BE49-F238E27FC236}">
                <a16:creationId xmlns:a16="http://schemas.microsoft.com/office/drawing/2014/main" id="{DD1F547A-CE71-5A25-E9A0-1AB155EB4DA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278313" cy="339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6 Marcador de número de diapositiva">
            <a:extLst>
              <a:ext uri="{FF2B5EF4-FFF2-40B4-BE49-F238E27FC236}">
                <a16:creationId xmlns:a16="http://schemas.microsoft.com/office/drawing/2014/main" id="{86E48AAC-8518-61BE-0B3E-0B3F34143A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592763" y="6456363"/>
            <a:ext cx="4279900" cy="3397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fld id="{86AC3FDB-071A-4AF4-B656-19A7F522EFD3}" type="slidenum">
              <a:rPr lang="es-ES" altLang="es-ES"/>
              <a:pPr/>
              <a:t>‹#›</a:t>
            </a:fld>
            <a:endParaRPr lang="es-E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Slide Image Placeholder 1">
            <a:extLst>
              <a:ext uri="{FF2B5EF4-FFF2-40B4-BE49-F238E27FC236}">
                <a16:creationId xmlns:a16="http://schemas.microsoft.com/office/drawing/2014/main" id="{4F993764-CE43-64BE-798C-F4CB79F047A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0" name="Notes Placeholder 2">
            <a:extLst>
              <a:ext uri="{FF2B5EF4-FFF2-40B4-BE49-F238E27FC236}">
                <a16:creationId xmlns:a16="http://schemas.microsoft.com/office/drawing/2014/main" id="{C2FBCCC5-B554-22ED-335A-38D43F61177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_tradnl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FFA50-6A03-30FE-90A2-732C3446F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3D802ED-FD8F-42AB-A95E-A7B2A00916A2}" type="slidenum">
              <a:rPr lang="es-ES" altLang="es-ES">
                <a:latin typeface="Calibri" panose="020F0502020204030204" pitchFamily="34" charset="0"/>
              </a:rPr>
              <a:pPr/>
              <a:t>1</a:t>
            </a:fld>
            <a:endParaRPr lang="es-ES" altLang="es-E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Marcador de imagen de diapositiva 1">
            <a:extLst>
              <a:ext uri="{FF2B5EF4-FFF2-40B4-BE49-F238E27FC236}">
                <a16:creationId xmlns:a16="http://schemas.microsoft.com/office/drawing/2014/main" id="{0F4DCE88-E402-46E6-9CF3-B82D32C69B7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Marcador de notas 2">
            <a:extLst>
              <a:ext uri="{FF2B5EF4-FFF2-40B4-BE49-F238E27FC236}">
                <a16:creationId xmlns:a16="http://schemas.microsoft.com/office/drawing/2014/main" id="{5F03300C-BBDE-C903-2735-DC10D399A0F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s-ES"/>
              <a:t>Regarding the firs objective, we achieved it by providing the pitfall catalogue.</a:t>
            </a:r>
          </a:p>
          <a:p>
            <a:endParaRPr lang="en-GB" altLang="es-ES"/>
          </a:p>
          <a:p>
            <a:r>
              <a:rPr lang="en-GB" altLang="es-ES"/>
              <a:t>We have accomplished our second objective by desinging and developing the list of methods and making it available for users throught OOPS! </a:t>
            </a:r>
          </a:p>
          <a:p>
            <a:endParaRPr lang="en-GB" altLang="es-ES"/>
          </a:p>
          <a:p>
            <a:r>
              <a:rPr lang="en-GB" altLang="es-ES"/>
              <a:t>Finally, regarding the future lines of work we plan to </a:t>
            </a:r>
            <a:r>
              <a:rPr lang="en-GB" altLang="es-ES">
                <a:sym typeface="Wingdings" panose="05000000000000000000" pitchFamily="2" charset="2"/>
              </a:rPr>
              <a:t></a:t>
            </a:r>
            <a:endParaRPr lang="en-GB" alt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AAEDBBB-BAFB-7EC4-0F84-35FF55FE8A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79E1D5D5-6D26-42E5-9FAA-358045F61117}" type="slidenum">
              <a:rPr lang="es-ES" altLang="es-ES">
                <a:latin typeface="Calibri" panose="020F0502020204030204" pitchFamily="34" charset="0"/>
              </a:rPr>
              <a:pPr/>
              <a:t>2</a:t>
            </a:fld>
            <a:endParaRPr lang="es-ES" altLang="es-E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Marcador de imagen de diapositiva 1">
            <a:extLst>
              <a:ext uri="{FF2B5EF4-FFF2-40B4-BE49-F238E27FC236}">
                <a16:creationId xmlns:a16="http://schemas.microsoft.com/office/drawing/2014/main" id="{FE91CDB6-9B40-71E9-03C5-BC408FE8B1A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Marcador de notas 2">
            <a:extLst>
              <a:ext uri="{FF2B5EF4-FFF2-40B4-BE49-F238E27FC236}">
                <a16:creationId xmlns:a16="http://schemas.microsoft.com/office/drawing/2014/main" id="{82250B22-9BE2-3DD4-979F-8B98E87510C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GB" altLang="es-ES"/>
              <a:t>This systems provides access to the 48 methods for detecting 33 pitfalls. It also allows the selection of pitfalls to be evaluated according to the classification.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D6C2D06-C80C-CDCB-C34A-A3CA6CE2FD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AD0635EB-128E-4811-9501-869D7F1F6FB6}" type="slidenum">
              <a:rPr lang="es-ES" altLang="es-ES">
                <a:latin typeface="Calibri" panose="020F0502020204030204" pitchFamily="34" charset="0"/>
              </a:rPr>
              <a:pPr/>
              <a:t>3</a:t>
            </a:fld>
            <a:endParaRPr lang="es-ES" altLang="es-E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Documents and Settings\Katy Esteban Glez\Mis documentos\Trabajo\Grupo\Diapositivas\Imgs\Circulos_azul&amp;rojo.gif">
            <a:extLst>
              <a:ext uri="{FF2B5EF4-FFF2-40B4-BE49-F238E27FC236}">
                <a16:creationId xmlns:a16="http://schemas.microsoft.com/office/drawing/2014/main" id="{24DF0F62-FB30-A01D-805B-7AED44CC98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78606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5" descr="C:\Documents and Settings\Katy Esteban Glez\Mis documentos\Trabajo\Grupo\Diapositivas\Imgs\logo_grande.gif">
            <a:extLst>
              <a:ext uri="{FF2B5EF4-FFF2-40B4-BE49-F238E27FC236}">
                <a16:creationId xmlns:a16="http://schemas.microsoft.com/office/drawing/2014/main" id="{5C60A104-D3C2-2C1C-12EE-64E1F16741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76200"/>
            <a:ext cx="1176338" cy="82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0" descr="C:\Documents and Settings\Katy Esteban Glez\Mis documentos\Trabajo\Grupo\Diapositivas\Imgs\logo_fi.gif">
            <a:extLst>
              <a:ext uri="{FF2B5EF4-FFF2-40B4-BE49-F238E27FC236}">
                <a16:creationId xmlns:a16="http://schemas.microsoft.com/office/drawing/2014/main" id="{D5A0D718-913D-DB77-AAC5-282F34C84D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52400"/>
            <a:ext cx="541338" cy="617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1" descr="C:\Documents and Settings\Katy Esteban Glez\Mis documentos\Trabajo\Grupo\Diapositivas\Imgs\logo_upm.jpg">
            <a:extLst>
              <a:ext uri="{FF2B5EF4-FFF2-40B4-BE49-F238E27FC236}">
                <a16:creationId xmlns:a16="http://schemas.microsoft.com/office/drawing/2014/main" id="{991D590F-399F-747F-39E3-BF674E292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0" y="168275"/>
            <a:ext cx="685800" cy="59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8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43200" y="990600"/>
            <a:ext cx="6172200" cy="2971800"/>
          </a:xfrm>
        </p:spPr>
        <p:txBody>
          <a:bodyPr/>
          <a:lstStyle>
            <a:lvl1pPr algn="ctr">
              <a:defRPr sz="3200">
                <a:solidFill>
                  <a:srgbClr val="333333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962400"/>
            <a:ext cx="6172200" cy="2514600"/>
          </a:xfr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333333"/>
                </a:solidFill>
              </a:defRPr>
            </a:lvl1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5AB23A14-899D-B31D-9B17-329F87735312}"/>
              </a:ext>
            </a:extLst>
          </p:cNvPr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7315200" y="6553200"/>
            <a:ext cx="1752600" cy="2286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fontAlgn="auto" hangingPunct="1">
              <a:spcBef>
                <a:spcPct val="50000"/>
              </a:spcBef>
              <a:spcAft>
                <a:spcPts val="0"/>
              </a:spcAft>
              <a:defRPr>
                <a:solidFill>
                  <a:srgbClr val="333333"/>
                </a:solidFill>
                <a:latin typeface="+mn-lt"/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Rectangle 13">
            <a:extLst>
              <a:ext uri="{FF2B5EF4-FFF2-40B4-BE49-F238E27FC236}">
                <a16:creationId xmlns:a16="http://schemas.microsoft.com/office/drawing/2014/main" id="{419E6E4A-5DA6-DF66-DE2E-C78F972B874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6553200"/>
            <a:ext cx="4419600" cy="228600"/>
          </a:xfrm>
        </p:spPr>
        <p:txBody>
          <a:bodyPr/>
          <a:lstStyle>
            <a:lvl1pPr>
              <a:spcBef>
                <a:spcPct val="50000"/>
              </a:spcBef>
              <a:defRPr>
                <a:solidFill>
                  <a:srgbClr val="333333"/>
                </a:solidFill>
              </a:defRPr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4480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24E61C6-D6BC-341F-F42D-9E0F6E9BA28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A1125995-897A-4812-B55C-885958A2D67E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019015-DD43-C040-D355-25AC990A007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02663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972300" y="304800"/>
            <a:ext cx="2095500" cy="60198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6134100" cy="6019800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0AD5CCD8-29EB-FAE8-536D-8C03A3DBBFF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BF90D645-0758-4FCC-9DFB-1E5CAFDE0AC7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8B590-31C9-5A00-3FB8-44A6269B179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39788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y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95400" y="304800"/>
            <a:ext cx="7772400" cy="304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gráfico"/>
          <p:cNvSpPr>
            <a:spLocks noGrp="1"/>
          </p:cNvSpPr>
          <p:nvPr>
            <p:ph type="chart" idx="1"/>
          </p:nvPr>
        </p:nvSpPr>
        <p:spPr>
          <a:xfrm>
            <a:off x="685800" y="1066800"/>
            <a:ext cx="7772400" cy="5257800"/>
          </a:xfrm>
        </p:spPr>
        <p:txBody>
          <a:bodyPr/>
          <a:lstStyle/>
          <a:p>
            <a:pPr lvl="0"/>
            <a:r>
              <a:rPr lang="es-ES" noProof="0"/>
              <a:t>Haga clic en el icono para agregar un gráfico</a:t>
            </a:r>
            <a:endParaRPr lang="en-US" noProof="0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D06AE44-9FD9-076D-AA80-DC25307F096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C47ED006-7498-46AE-BC22-67C35DCFFE08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90DBA-34A8-5EF8-A84D-67F71651C9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2857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Rectangle 13">
            <a:extLst>
              <a:ext uri="{FF2B5EF4-FFF2-40B4-BE49-F238E27FC236}">
                <a16:creationId xmlns:a16="http://schemas.microsoft.com/office/drawing/2014/main" id="{94B1CD97-1D97-CE79-49CA-A8E671BB934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</a:t>
            </a:r>
            <a:r>
              <a:rPr lang="en-US" err="1"/>
              <a:t>DBpedia</a:t>
            </a:r>
            <a:endParaRPr lang="es-E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666F058-D784-8108-8CF5-CCF050ADB5A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345F9F08-534B-4694-98B7-30892D2EC48E}" type="slidenum">
              <a:rPr lang="es-ES" altLang="es-ES"/>
              <a:pPr/>
              <a:t>‹#›</a:t>
            </a:fld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143797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A1697DC-3420-C1A6-68B5-A897B550FD2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E3DDCC3A-ED6E-48B5-8DF5-85ACFB16CFD2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578AA-51F8-77D4-43BD-39AC494EA0F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65220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AD70A8EB-188A-DD52-9A6D-FC3FADADC75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89223378-2A5B-4A46-B2DC-FE7521486773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3A7A37-A608-013B-7EB1-93FC9D7D057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78318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E5BD74-F623-FA9E-516A-D838EDB717CC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6C943E8E-26C6-4357-BF4B-87CD7C27D801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389090-EB3A-A4FA-DE06-4ECD0DE3D82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999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FB2D17FA-24C0-EB40-184D-06555A6FE561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8A8E48DB-76CF-4BA8-BC3F-831A54B95C96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F97D0-3F0B-AC3D-1CCD-96648C5730C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8689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AABBEE8F-1C65-57A8-3CB5-D1AD5DBCC39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12D32F3B-48A4-47A8-9EF4-9E118A8BAD6D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12E8AF-1C54-CF50-9A34-CC2D5611BF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0343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75223AB-7E71-5437-1C49-DE3707972759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B0ADBA5D-4B5D-498C-89B1-E9AFE4F1FF8E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3B78CA-765C-1448-6F7F-2426957DAFD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0608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/>
              <a:t>Haga clic en el icono para agregar una imagen</a:t>
            </a:r>
            <a:endParaRPr lang="en-US" noProof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5D2CFBC-C23C-7251-4905-21DE9DB043F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xfrm>
            <a:off x="4267200" y="6629400"/>
            <a:ext cx="685800" cy="228600"/>
          </a:xfrm>
        </p:spPr>
        <p:txBody>
          <a:bodyPr/>
          <a:lstStyle>
            <a:lvl1pPr>
              <a:defRPr/>
            </a:lvl1pPr>
          </a:lstStyle>
          <a:p>
            <a:fld id="{4DAAEE5A-20DE-4443-81B4-92465BADCFFD}" type="slidenum">
              <a:rPr lang="es-ES" altLang="es-ES"/>
              <a:pPr/>
              <a:t>‹#›</a:t>
            </a:fld>
            <a:endParaRPr lang="es-ES" alt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E538A1-BC8B-FE9A-57AC-E7EF6A99505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Tag Disambiguation Using DBpedia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19526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2">
            <a:extLst>
              <a:ext uri="{FF2B5EF4-FFF2-40B4-BE49-F238E27FC236}">
                <a16:creationId xmlns:a16="http://schemas.microsoft.com/office/drawing/2014/main" id="{840B47BD-3A41-E802-9ECC-407B900807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29400"/>
            <a:ext cx="9144000" cy="228600"/>
          </a:xfrm>
          <a:prstGeom prst="rect">
            <a:avLst/>
          </a:prstGeom>
          <a:solidFill>
            <a:srgbClr val="2F7A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900">
              <a:solidFill>
                <a:schemeClr val="accent2"/>
              </a:solidFill>
            </a:endParaRPr>
          </a:p>
        </p:txBody>
      </p:sp>
      <p:sp>
        <p:nvSpPr>
          <p:cNvPr id="1027" name="Text Box 23">
            <a:extLst>
              <a:ext uri="{FF2B5EF4-FFF2-40B4-BE49-F238E27FC236}">
                <a16:creationId xmlns:a16="http://schemas.microsoft.com/office/drawing/2014/main" id="{C4B6788B-6A9F-1B3F-6290-B1B816EE19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0"/>
            <a:ext cx="9144000" cy="228600"/>
          </a:xfrm>
          <a:prstGeom prst="rect">
            <a:avLst/>
          </a:prstGeom>
          <a:solidFill>
            <a:srgbClr val="2F7AA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900">
              <a:solidFill>
                <a:schemeClr val="accent2"/>
              </a:solidFill>
            </a:endParaRPr>
          </a:p>
        </p:txBody>
      </p:sp>
      <p:sp>
        <p:nvSpPr>
          <p:cNvPr id="1028" name="Text Box 20">
            <a:extLst>
              <a:ext uri="{FF2B5EF4-FFF2-40B4-BE49-F238E27FC236}">
                <a16:creationId xmlns:a16="http://schemas.microsoft.com/office/drawing/2014/main" id="{3D54C251-14CA-9E41-D3C8-5C79D0EE35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28600"/>
            <a:ext cx="9144000" cy="457200"/>
          </a:xfrm>
          <a:prstGeom prst="rect">
            <a:avLst/>
          </a:prstGeom>
          <a:solidFill>
            <a:srgbClr val="E8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50000"/>
              </a:spcBef>
              <a:defRPr/>
            </a:pPr>
            <a:endParaRPr lang="en-US" altLang="en-US" sz="2400">
              <a:solidFill>
                <a:schemeClr val="accent2"/>
              </a:solidFill>
            </a:endParaRPr>
          </a:p>
        </p:txBody>
      </p:sp>
      <p:pic>
        <p:nvPicPr>
          <p:cNvPr id="1029" name="Picture 15" descr="C:\Documents and Settings\Katy Esteban Glez\Mis documentos\Trabajo\Grupo\Diapositivas\Imgs\Circulos_grismuyclaro_compl.gif">
            <a:extLst>
              <a:ext uri="{FF2B5EF4-FFF2-40B4-BE49-F238E27FC236}">
                <a16:creationId xmlns:a16="http://schemas.microsoft.com/office/drawing/2014/main" id="{2E69B2AA-C454-0DA1-45EC-40498614E1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5800"/>
            <a:ext cx="2827338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2" descr="C:\Documents and Settings\Katy Esteban Glez\Mis documentos\Trabajo\Grupo\Diapositivas\Imgs\Pie_azul.gif">
            <a:extLst>
              <a:ext uri="{FF2B5EF4-FFF2-40B4-BE49-F238E27FC236}">
                <a16:creationId xmlns:a16="http://schemas.microsoft.com/office/drawing/2014/main" id="{60EBADFF-D33D-8765-47CB-D5C60DD613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29400"/>
            <a:ext cx="91440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 descr="C:\Documents and Settings\Katy Esteban Glez\Mis documentos\Trabajo\Grupo\Diapositivas\Imgs\logo_peq.gif">
            <a:extLst>
              <a:ext uri="{FF2B5EF4-FFF2-40B4-BE49-F238E27FC236}">
                <a16:creationId xmlns:a16="http://schemas.microsoft.com/office/drawing/2014/main" id="{0D7F340D-D42A-F935-B52F-152687D65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38925"/>
            <a:ext cx="304800" cy="219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2" name="Rectangle 11">
            <a:extLst>
              <a:ext uri="{FF2B5EF4-FFF2-40B4-BE49-F238E27FC236}">
                <a16:creationId xmlns:a16="http://schemas.microsoft.com/office/drawing/2014/main" id="{051A0430-563D-F149-132D-8069B85A91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304800"/>
            <a:ext cx="77724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Slide Title</a:t>
            </a:r>
          </a:p>
        </p:txBody>
      </p:sp>
      <p:sp>
        <p:nvSpPr>
          <p:cNvPr id="1033" name="Rectangle 12">
            <a:extLst>
              <a:ext uri="{FF2B5EF4-FFF2-40B4-BE49-F238E27FC236}">
                <a16:creationId xmlns:a16="http://schemas.microsoft.com/office/drawing/2014/main" id="{FA33563C-CC8F-65FC-4A95-CC7445B6F6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066800"/>
            <a:ext cx="77724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Example of text</a:t>
            </a:r>
          </a:p>
          <a:p>
            <a:pPr lvl="1"/>
            <a:r>
              <a:rPr lang="es-ES" altLang="en-US"/>
              <a:t>Example of a list level 1</a:t>
            </a:r>
          </a:p>
          <a:p>
            <a:pPr lvl="2"/>
            <a:r>
              <a:rPr lang="es-ES" altLang="en-US"/>
              <a:t>Example of a list level 2</a:t>
            </a:r>
          </a:p>
          <a:p>
            <a:pPr lvl="3"/>
            <a:r>
              <a:rPr lang="es-ES" altLang="en-US"/>
              <a:t>Example of a list level 3</a:t>
            </a:r>
          </a:p>
        </p:txBody>
      </p:sp>
      <p:sp>
        <p:nvSpPr>
          <p:cNvPr id="79885" name="Rectangle 13">
            <a:extLst>
              <a:ext uri="{FF2B5EF4-FFF2-40B4-BE49-F238E27FC236}">
                <a16:creationId xmlns:a16="http://schemas.microsoft.com/office/drawing/2014/main" id="{60F5E3BF-6AA4-1769-2940-E0287B739A5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04800" y="6629400"/>
            <a:ext cx="3657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Tag Disambiguation Using </a:t>
            </a:r>
            <a:r>
              <a:rPr lang="en-US" err="1"/>
              <a:t>DBpedia</a:t>
            </a:r>
            <a:endParaRPr lang="es-E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21C7014B-99D6-BD65-2B32-7E67A9E6008B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>
          <a:xfrm>
            <a:off x="4286250" y="6629400"/>
            <a:ext cx="685800" cy="228600"/>
          </a:xfrm>
          <a:prstGeom prst="rect">
            <a:avLst/>
          </a:prstGeom>
          <a:ln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chemeClr val="bg1"/>
                </a:solidFill>
              </a:defRPr>
            </a:lvl1pPr>
          </a:lstStyle>
          <a:p>
            <a:fld id="{6DB05962-C9BB-43D9-B219-B708773BC5DF}" type="slidenum">
              <a:rPr lang="es-ES" altLang="es-ES"/>
              <a:pPr/>
              <a:t>‹#›</a:t>
            </a:fld>
            <a:endParaRPr lang="es-ES" alt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69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hf hdr="0" ft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+mj-lt"/>
          <a:ea typeface="+mj-ea"/>
          <a:cs typeface="+mj-cs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5pPr>
      <a:lvl6pPr marL="457200" algn="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6pPr>
      <a:lvl7pPr marL="914400" algn="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7pPr>
      <a:lvl8pPr marL="1371600" algn="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8pPr>
      <a:lvl9pPr marL="1828800" algn="r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4D4D4D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3" Type="http://schemas.openxmlformats.org/officeDocument/2006/relationships/hyperlink" Target="http://oops.linkeddata.es/" TargetMode="Externa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oops-ws.oeg-upm.ne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3 Título">
            <a:extLst>
              <a:ext uri="{FF2B5EF4-FFF2-40B4-BE49-F238E27FC236}">
                <a16:creationId xmlns:a16="http://schemas.microsoft.com/office/drawing/2014/main" id="{0489395C-C838-692D-7E66-F81F91BD6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43200" y="908050"/>
            <a:ext cx="6400800" cy="2971800"/>
          </a:xfrm>
        </p:spPr>
        <p:txBody>
          <a:bodyPr/>
          <a:lstStyle/>
          <a:p>
            <a:r>
              <a:rPr lang="es-ES" altLang="en-US"/>
              <a:t>Ontology Evaluation</a:t>
            </a:r>
            <a:endParaRPr lang="en-US" altLang="en-US" sz="2000"/>
          </a:p>
        </p:txBody>
      </p:sp>
      <p:sp>
        <p:nvSpPr>
          <p:cNvPr id="16386" name="5 Subtítulo">
            <a:extLst>
              <a:ext uri="{FF2B5EF4-FFF2-40B4-BE49-F238E27FC236}">
                <a16:creationId xmlns:a16="http://schemas.microsoft.com/office/drawing/2014/main" id="{D444A205-C9E5-45C5-83BA-AF55B93E8A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43200" y="3257550"/>
            <a:ext cx="6172200" cy="1728788"/>
          </a:xfrm>
        </p:spPr>
        <p:txBody>
          <a:bodyPr/>
          <a:lstStyle/>
          <a:p>
            <a:pPr eaLnBrk="1" hangingPunct="1"/>
            <a:r>
              <a:rPr lang="es-ES" altLang="en-US" sz="1800" b="1">
                <a:latin typeface="Microsoft Sans Serif" panose="020B0604020202020204" pitchFamily="34" charset="0"/>
                <a:cs typeface="Microsoft Sans Serif" panose="020B0604020202020204" pitchFamily="34" charset="0"/>
              </a:rPr>
              <a:t>Asunción Gómez Pérez</a:t>
            </a:r>
            <a:endParaRPr lang="es-ES" altLang="en-US" sz="180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eaLnBrk="1" hangingPunct="1"/>
            <a:r>
              <a:rPr lang="en-GB" altLang="en-US" sz="1600"/>
              <a:t>asun@fi.upm.es</a:t>
            </a:r>
            <a:endParaRPr lang="es-ES" altLang="en-US" sz="160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pPr eaLnBrk="1" hangingPunct="1"/>
            <a:r>
              <a:rPr lang="es-ES" altLang="en-US" sz="1100">
                <a:latin typeface="Microsoft Sans Serif" panose="020B0604020202020204" pitchFamily="34" charset="0"/>
                <a:cs typeface="Microsoft Sans Serif" panose="020B0604020202020204" pitchFamily="34" charset="0"/>
              </a:rPr>
              <a:t>ETSI Informaticos</a:t>
            </a:r>
          </a:p>
          <a:p>
            <a:pPr eaLnBrk="1" hangingPunct="1"/>
            <a:r>
              <a:rPr lang="es-ES" altLang="en-US" sz="1100">
                <a:latin typeface="Microsoft Sans Serif" panose="020B0604020202020204" pitchFamily="34" charset="0"/>
                <a:cs typeface="Microsoft Sans Serif" panose="020B0604020202020204" pitchFamily="34" charset="0"/>
              </a:rPr>
              <a:t>Universidad Politécnica de Madrid</a:t>
            </a:r>
          </a:p>
          <a:p>
            <a:pPr eaLnBrk="1" hangingPunct="1"/>
            <a:r>
              <a:rPr lang="es-ES" altLang="en-US" sz="1100">
                <a:latin typeface="Microsoft Sans Serif" panose="020B0604020202020204" pitchFamily="34" charset="0"/>
                <a:cs typeface="Microsoft Sans Serif" panose="020B0604020202020204" pitchFamily="34" charset="0"/>
              </a:rPr>
              <a:t>Campus de Montegancedo s/n</a:t>
            </a:r>
          </a:p>
          <a:p>
            <a:pPr eaLnBrk="1" hangingPunct="1"/>
            <a:r>
              <a:rPr lang="es-ES" altLang="en-US" sz="1100">
                <a:latin typeface="Microsoft Sans Serif" panose="020B0604020202020204" pitchFamily="34" charset="0"/>
                <a:cs typeface="Microsoft Sans Serif" panose="020B0604020202020204" pitchFamily="34" charset="0"/>
              </a:rPr>
              <a:t>28660 Boadilla del Monte, Madrid, Spain</a:t>
            </a:r>
          </a:p>
          <a:p>
            <a:pPr eaLnBrk="1" hangingPunct="1"/>
            <a:endParaRPr lang="en-US" altLang="en-US" sz="1100">
              <a:latin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16387" name="TextBox 2">
            <a:extLst>
              <a:ext uri="{FF2B5EF4-FFF2-40B4-BE49-F238E27FC236}">
                <a16:creationId xmlns:a16="http://schemas.microsoft.com/office/drawing/2014/main" id="{B035E04C-70EC-402E-6CE6-E9B35F3A27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7675" y="6092825"/>
            <a:ext cx="597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rgbClr val="4D4D4D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>
                <a:solidFill>
                  <a:schemeClr val="tx1"/>
                </a:solidFill>
              </a:rPr>
              <a:t>Participants: Mar</a:t>
            </a:r>
            <a:r>
              <a:rPr lang="es-ES" altLang="en-US" sz="1600">
                <a:solidFill>
                  <a:schemeClr val="tx1"/>
                </a:solidFill>
              </a:rPr>
              <a:t>ía Poveda Villalón, Mari Carmen Suárez de Figueroa Baonza</a:t>
            </a:r>
            <a:endParaRPr lang="en-US" altLang="en-US" sz="1600">
              <a:solidFill>
                <a:schemeClr val="tx1"/>
              </a:solidFill>
            </a:endParaRPr>
          </a:p>
        </p:txBody>
      </p:sp>
      <p:pic>
        <p:nvPicPr>
          <p:cNvPr id="16388" name="Imagen 8" descr="logoOOPS.png">
            <a:extLst>
              <a:ext uri="{FF2B5EF4-FFF2-40B4-BE49-F238E27FC236}">
                <a16:creationId xmlns:a16="http://schemas.microsoft.com/office/drawing/2014/main" id="{2F57D242-7B90-8DE3-4831-BF639BDC35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2" t="25610" r="15971" b="29362"/>
          <a:stretch>
            <a:fillRect/>
          </a:stretch>
        </p:blipFill>
        <p:spPr bwMode="auto">
          <a:xfrm>
            <a:off x="4211638" y="115888"/>
            <a:ext cx="1365250" cy="760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9" name="CuadroTexto 3">
            <a:extLst>
              <a:ext uri="{FF2B5EF4-FFF2-40B4-BE49-F238E27FC236}">
                <a16:creationId xmlns:a16="http://schemas.microsoft.com/office/drawing/2014/main" id="{F78359DA-9069-5803-7A26-DABA2E3555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44450"/>
            <a:ext cx="33813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GB" altLang="es-ES"/>
              <a:t>®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ítulo 1">
            <a:extLst>
              <a:ext uri="{FF2B5EF4-FFF2-40B4-BE49-F238E27FC236}">
                <a16:creationId xmlns:a16="http://schemas.microsoft.com/office/drawing/2014/main" id="{2DB6F44A-3876-69E6-B1C6-EE363AFAC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s-ES"/>
              <a:t>Introduction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0C34D1A-5991-E960-849A-B5FBB0527F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304800" y="6629400"/>
            <a:ext cx="3657600" cy="228600"/>
          </a:xfrm>
          <a:ln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fld id="{13F3600D-A1D2-4D30-8658-470AFC799AD8}" type="slidenum">
              <a:rPr lang="es-ES" altLang="es-ES">
                <a:solidFill>
                  <a:schemeClr val="bg1"/>
                </a:solidFill>
              </a:rPr>
              <a:pPr algn="l"/>
              <a:t>2</a:t>
            </a:fld>
            <a:endParaRPr lang="es-ES" altLang="es-ES">
              <a:solidFill>
                <a:schemeClr val="bg1"/>
              </a:solidFill>
            </a:endParaRPr>
          </a:p>
        </p:txBody>
      </p:sp>
      <p:sp>
        <p:nvSpPr>
          <p:cNvPr id="23" name="Rectángulo redondeado 22">
            <a:extLst>
              <a:ext uri="{FF2B5EF4-FFF2-40B4-BE49-F238E27FC236}">
                <a16:creationId xmlns:a16="http://schemas.microsoft.com/office/drawing/2014/main" id="{46A9267D-D7F5-38D1-6BD3-43112AA22758}"/>
              </a:ext>
            </a:extLst>
          </p:cNvPr>
          <p:cNvSpPr/>
          <p:nvPr/>
        </p:nvSpPr>
        <p:spPr bwMode="auto">
          <a:xfrm>
            <a:off x="250825" y="947738"/>
            <a:ext cx="4321175" cy="928687"/>
          </a:xfrm>
          <a:prstGeom prst="roundRect">
            <a:avLst>
              <a:gd name="adj" fmla="val 2268"/>
            </a:avLst>
          </a:prstGeom>
          <a:noFill/>
          <a:ln w="28575" cmpd="sng">
            <a:solidFill>
              <a:srgbClr val="380766"/>
            </a:solidFill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Goal 1: To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help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ontology engineers to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diagnose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their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ontologies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in order to find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common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pitfalls</a:t>
            </a:r>
            <a:endParaRPr lang="en-GB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ángulo redondeado 23">
            <a:extLst>
              <a:ext uri="{FF2B5EF4-FFF2-40B4-BE49-F238E27FC236}">
                <a16:creationId xmlns:a16="http://schemas.microsoft.com/office/drawing/2014/main" id="{441D913C-FBF6-0146-4E72-B99312E95B7E}"/>
              </a:ext>
            </a:extLst>
          </p:cNvPr>
          <p:cNvSpPr/>
          <p:nvPr/>
        </p:nvSpPr>
        <p:spPr bwMode="auto">
          <a:xfrm>
            <a:off x="107950" y="3789363"/>
            <a:ext cx="6048375" cy="936625"/>
          </a:xfrm>
          <a:prstGeom prst="roundRect">
            <a:avLst>
              <a:gd name="adj" fmla="val 4324"/>
            </a:avLst>
          </a:prstGeom>
          <a:solidFill>
            <a:srgbClr val="FFFFFF"/>
          </a:solidFill>
          <a:ln w="28575" cmpd="sng">
            <a:solidFill>
              <a:srgbClr val="380766"/>
            </a:solidFill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/>
          <a:lstStyle/>
          <a:p>
            <a:pPr algn="ctr">
              <a:defRPr/>
            </a:pP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Goal 2: To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the ontology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diagnosis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activity by means of providing suitable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technological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support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lessening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thus the </a:t>
            </a:r>
            <a:r>
              <a:rPr lang="en-GB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effort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required from ontology engineers</a:t>
            </a:r>
          </a:p>
        </p:txBody>
      </p:sp>
      <p:cxnSp>
        <p:nvCxnSpPr>
          <p:cNvPr id="10" name="Conector recto de flecha 9">
            <a:extLst>
              <a:ext uri="{FF2B5EF4-FFF2-40B4-BE49-F238E27FC236}">
                <a16:creationId xmlns:a16="http://schemas.microsoft.com/office/drawing/2014/main" id="{4D39A7CA-0DC4-420D-EC37-7B8ECFB5CC91}"/>
              </a:ext>
            </a:extLst>
          </p:cNvPr>
          <p:cNvCxnSpPr>
            <a:stCxn id="23" idx="2"/>
            <a:endCxn id="21" idx="1"/>
          </p:cNvCxnSpPr>
          <p:nvPr/>
        </p:nvCxnSpPr>
        <p:spPr bwMode="auto">
          <a:xfrm rot="16200000" flipH="1">
            <a:off x="2762250" y="1525588"/>
            <a:ext cx="849313" cy="1550987"/>
          </a:xfrm>
          <a:prstGeom prst="bentConnector2">
            <a:avLst/>
          </a:prstGeom>
          <a:ln w="12700" cmpd="sng">
            <a:solidFill>
              <a:srgbClr val="3C3C3C"/>
            </a:solidFill>
            <a:headEnd type="none" w="med" len="med"/>
            <a:tailEnd type="arrow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1" name="CuadroTexto 20">
            <a:extLst>
              <a:ext uri="{FF2B5EF4-FFF2-40B4-BE49-F238E27FC236}">
                <a16:creationId xmlns:a16="http://schemas.microsoft.com/office/drawing/2014/main" id="{17B4D224-1AFD-0C4F-994F-D49C6228B6C8}"/>
              </a:ext>
            </a:extLst>
          </p:cNvPr>
          <p:cNvSpPr txBox="1"/>
          <p:nvPr/>
        </p:nvSpPr>
        <p:spPr>
          <a:xfrm>
            <a:off x="3962400" y="1987550"/>
            <a:ext cx="4383088" cy="1477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GB" b="1" dirty="0">
                <a:latin typeface="Arial" charset="0"/>
              </a:rPr>
              <a:t>Pitfall Catalogue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41 pitfall descriptions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Importance levels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Classification by evaluation dimensions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Repair tips</a:t>
            </a: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7A228FD3-18D2-24F5-7768-4B96FCC6CB3C}"/>
              </a:ext>
            </a:extLst>
          </p:cNvPr>
          <p:cNvSpPr txBox="1"/>
          <p:nvPr/>
        </p:nvSpPr>
        <p:spPr>
          <a:xfrm>
            <a:off x="3962400" y="5013325"/>
            <a:ext cx="4383088" cy="14779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GB" b="1" dirty="0">
                <a:solidFill>
                  <a:srgbClr val="000000"/>
                </a:solidFill>
                <a:latin typeface="Arial" charset="0"/>
              </a:rPr>
              <a:t>OOPS!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48 detection methods 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33 pitfalls detected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Access for users (web user interface)</a:t>
            </a:r>
          </a:p>
          <a:p>
            <a:pPr marL="182563" indent="-182563">
              <a:buFont typeface="Wingdings" charset="2"/>
              <a:buChar char="§"/>
              <a:defRPr/>
            </a:pPr>
            <a:r>
              <a:rPr lang="en-GB" dirty="0">
                <a:latin typeface="Arial" charset="0"/>
              </a:rPr>
              <a:t>Access for systems (web service)</a:t>
            </a:r>
          </a:p>
        </p:txBody>
      </p:sp>
      <p:cxnSp>
        <p:nvCxnSpPr>
          <p:cNvPr id="30" name="Conector recto de flecha 9">
            <a:extLst>
              <a:ext uri="{FF2B5EF4-FFF2-40B4-BE49-F238E27FC236}">
                <a16:creationId xmlns:a16="http://schemas.microsoft.com/office/drawing/2014/main" id="{DF38DC8E-24DE-B3F9-C640-8CD6A1D339ED}"/>
              </a:ext>
            </a:extLst>
          </p:cNvPr>
          <p:cNvCxnSpPr>
            <a:stCxn id="24" idx="2"/>
            <a:endCxn id="25" idx="1"/>
          </p:cNvCxnSpPr>
          <p:nvPr/>
        </p:nvCxnSpPr>
        <p:spPr bwMode="auto">
          <a:xfrm rot="16200000" flipH="1">
            <a:off x="3034506" y="4823620"/>
            <a:ext cx="1025525" cy="830262"/>
          </a:xfrm>
          <a:prstGeom prst="bentConnector2">
            <a:avLst/>
          </a:prstGeom>
          <a:ln w="12700" cmpd="sng">
            <a:solidFill>
              <a:srgbClr val="3C3C3C"/>
            </a:solidFill>
            <a:headEnd type="none" w="med" len="med"/>
            <a:tailEnd type="arrow"/>
          </a:ln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ítulo 1">
            <a:extLst>
              <a:ext uri="{FF2B5EF4-FFF2-40B4-BE49-F238E27FC236}">
                <a16:creationId xmlns:a16="http://schemas.microsoft.com/office/drawing/2014/main" id="{3559A1D8-B546-5F12-4FD4-4A870B2B1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s-ES"/>
              <a:t>OOPS! – OntOlogy Pitfall Scanner!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3DB4C48-DEB6-C878-22B9-22D639914F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304800" y="6629400"/>
            <a:ext cx="3657600" cy="228600"/>
          </a:xfrm>
          <a:ln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fld id="{E540BDE4-1C06-441F-B38C-171220B19FDE}" type="slidenum">
              <a:rPr lang="es-ES" altLang="es-ES">
                <a:solidFill>
                  <a:schemeClr val="bg1"/>
                </a:solidFill>
              </a:rPr>
              <a:pPr algn="l"/>
              <a:t>3</a:t>
            </a:fld>
            <a:endParaRPr lang="es-ES" altLang="es-ES">
              <a:solidFill>
                <a:schemeClr val="bg1"/>
              </a:solidFill>
            </a:endParaRPr>
          </a:p>
        </p:txBody>
      </p:sp>
      <p:sp>
        <p:nvSpPr>
          <p:cNvPr id="21" name="Rectángulo redondeado 20">
            <a:extLst>
              <a:ext uri="{FF2B5EF4-FFF2-40B4-BE49-F238E27FC236}">
                <a16:creationId xmlns:a16="http://schemas.microsoft.com/office/drawing/2014/main" id="{44B60314-77EE-81AF-BEB8-BB5721E24189}"/>
              </a:ext>
            </a:extLst>
          </p:cNvPr>
          <p:cNvSpPr/>
          <p:nvPr/>
        </p:nvSpPr>
        <p:spPr bwMode="auto">
          <a:xfrm>
            <a:off x="1187450" y="673100"/>
            <a:ext cx="5875338" cy="1731963"/>
          </a:xfrm>
          <a:prstGeom prst="roundRect">
            <a:avLst>
              <a:gd name="adj" fmla="val 4649"/>
            </a:avLst>
          </a:prstGeom>
          <a:solidFill>
            <a:schemeClr val="bg1">
              <a:lumMod val="95000"/>
            </a:schemeClr>
          </a:solidFill>
          <a:ln w="28575" cmpd="sng"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 anchor="ctr">
            <a:spAutoFit/>
          </a:bodyPr>
          <a:lstStyle/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262626"/>
                </a:solidFill>
              </a:rPr>
              <a:t>Implements the </a:t>
            </a:r>
            <a:r>
              <a:rPr lang="en-GB" b="1" kern="0" dirty="0">
                <a:solidFill>
                  <a:srgbClr val="262626"/>
                </a:solidFill>
              </a:rPr>
              <a:t>48</a:t>
            </a:r>
            <a:r>
              <a:rPr lang="en-GB" kern="0" dirty="0">
                <a:solidFill>
                  <a:srgbClr val="262626"/>
                </a:solidFill>
              </a:rPr>
              <a:t> detection methods for </a:t>
            </a:r>
            <a:r>
              <a:rPr lang="en-GB" b="1" kern="0" dirty="0">
                <a:solidFill>
                  <a:srgbClr val="262626"/>
                </a:solidFill>
              </a:rPr>
              <a:t>33 </a:t>
            </a:r>
            <a:r>
              <a:rPr lang="en-GB" kern="0" dirty="0">
                <a:solidFill>
                  <a:srgbClr val="262626"/>
                </a:solidFill>
              </a:rPr>
              <a:t>pitfalls</a:t>
            </a:r>
          </a:p>
          <a:p>
            <a:pPr marL="723900" lvl="1" indent="-342900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262626"/>
                </a:solidFill>
              </a:rPr>
              <a:t>Pitfalls selection</a:t>
            </a:r>
          </a:p>
          <a:p>
            <a:pPr marL="723900" lvl="1" indent="-342900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262626"/>
                </a:solidFill>
              </a:rPr>
              <a:t>Selection by dimensions and aspects</a:t>
            </a:r>
          </a:p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262626"/>
                </a:solidFill>
              </a:rPr>
              <a:t>Web user interface </a:t>
            </a:r>
            <a:r>
              <a:rPr lang="en-GB" kern="0" dirty="0">
                <a:solidFill>
                  <a:srgbClr val="262626"/>
                </a:solidFill>
                <a:hlinkClick r:id="rId3"/>
              </a:rPr>
              <a:t>http://oops.linkeddata.es/</a:t>
            </a:r>
            <a:r>
              <a:rPr lang="en-GB" kern="0" dirty="0">
                <a:solidFill>
                  <a:srgbClr val="262626"/>
                </a:solidFill>
              </a:rPr>
              <a:t>  </a:t>
            </a:r>
          </a:p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262626"/>
                </a:solidFill>
              </a:rPr>
              <a:t>Web service </a:t>
            </a:r>
            <a:r>
              <a:rPr lang="en-GB" kern="0" dirty="0">
                <a:solidFill>
                  <a:srgbClr val="262626"/>
                </a:solidFill>
                <a:hlinkClick r:id="rId4"/>
              </a:rPr>
              <a:t>http://oops-ws.oeg-upm.net/</a:t>
            </a:r>
            <a:r>
              <a:rPr lang="en-GB" kern="0" dirty="0">
                <a:solidFill>
                  <a:srgbClr val="262626"/>
                </a:solidFill>
              </a:rPr>
              <a:t> </a:t>
            </a:r>
          </a:p>
        </p:txBody>
      </p:sp>
      <p:pic>
        <p:nvPicPr>
          <p:cNvPr id="31748" name="Imagen 28" descr="logoOOPS.png">
            <a:extLst>
              <a:ext uri="{FF2B5EF4-FFF2-40B4-BE49-F238E27FC236}">
                <a16:creationId xmlns:a16="http://schemas.microsoft.com/office/drawing/2014/main" id="{ACAB06D7-21BB-483F-2508-966A884BF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2" t="25610" r="15971" b="29362"/>
          <a:stretch>
            <a:fillRect/>
          </a:stretch>
        </p:blipFill>
        <p:spPr bwMode="auto">
          <a:xfrm>
            <a:off x="7062788" y="836613"/>
            <a:ext cx="1681162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9" name="Imagen 4" descr="Screen Shot 2016-02-06 at 5.01.16 PM.png">
            <a:extLst>
              <a:ext uri="{FF2B5EF4-FFF2-40B4-BE49-F238E27FC236}">
                <a16:creationId xmlns:a16="http://schemas.microsoft.com/office/drawing/2014/main" id="{2A79BFF9-FAD9-A63D-2EE7-A11EBA2F30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7" b="42973"/>
          <a:stretch>
            <a:fillRect/>
          </a:stretch>
        </p:blipFill>
        <p:spPr bwMode="auto">
          <a:xfrm>
            <a:off x="-17463" y="2386013"/>
            <a:ext cx="6740526" cy="2520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ADB44D6D-7282-43EE-F468-D2543BBBA6BB}"/>
              </a:ext>
            </a:extLst>
          </p:cNvPr>
          <p:cNvSpPr/>
          <p:nvPr/>
        </p:nvSpPr>
        <p:spPr bwMode="auto">
          <a:xfrm>
            <a:off x="34925" y="3178175"/>
            <a:ext cx="6337300" cy="360363"/>
          </a:xfrm>
          <a:prstGeom prst="roundRect">
            <a:avLst>
              <a:gd name="adj" fmla="val 2424"/>
            </a:avLst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r" eaLnBrk="1" hangingPunct="1">
              <a:defRPr/>
            </a:pPr>
            <a:endParaRPr lang="en-GB" sz="1400" dirty="0">
              <a:solidFill>
                <a:srgbClr val="262626"/>
              </a:solidFill>
            </a:endParaRP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45062D02-4F55-54C9-0BBC-36D4CE42EDAE}"/>
              </a:ext>
            </a:extLst>
          </p:cNvPr>
          <p:cNvSpPr/>
          <p:nvPr/>
        </p:nvSpPr>
        <p:spPr bwMode="auto">
          <a:xfrm>
            <a:off x="46038" y="3182938"/>
            <a:ext cx="935037" cy="360362"/>
          </a:xfrm>
          <a:prstGeom prst="roundRect">
            <a:avLst>
              <a:gd name="adj" fmla="val 2424"/>
            </a:avLst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GB" sz="1400" dirty="0">
                <a:solidFill>
                  <a:schemeClr val="bg1"/>
                </a:solidFill>
              </a:rPr>
              <a:t>URI input</a:t>
            </a:r>
          </a:p>
        </p:txBody>
      </p:sp>
      <p:sp>
        <p:nvSpPr>
          <p:cNvPr id="17" name="Rectángulo redondeado 16">
            <a:extLst>
              <a:ext uri="{FF2B5EF4-FFF2-40B4-BE49-F238E27FC236}">
                <a16:creationId xmlns:a16="http://schemas.microsoft.com/office/drawing/2014/main" id="{8F051B3B-FCF5-3AE3-233E-8A24EF69708D}"/>
              </a:ext>
            </a:extLst>
          </p:cNvPr>
          <p:cNvSpPr/>
          <p:nvPr/>
        </p:nvSpPr>
        <p:spPr bwMode="auto">
          <a:xfrm>
            <a:off x="34925" y="3683000"/>
            <a:ext cx="6337300" cy="1152525"/>
          </a:xfrm>
          <a:prstGeom prst="roundRect">
            <a:avLst>
              <a:gd name="adj" fmla="val 2424"/>
            </a:avLst>
          </a:prstGeom>
          <a:noFill/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r" eaLnBrk="1" hangingPunct="1">
              <a:defRPr/>
            </a:pPr>
            <a:endParaRPr lang="en-GB" sz="1400" dirty="0">
              <a:solidFill>
                <a:srgbClr val="262626"/>
              </a:solidFill>
            </a:endParaRP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C54B5718-E354-457E-A8BF-DD20A8AE2DF0}"/>
              </a:ext>
            </a:extLst>
          </p:cNvPr>
          <p:cNvSpPr/>
          <p:nvPr/>
        </p:nvSpPr>
        <p:spPr bwMode="auto">
          <a:xfrm>
            <a:off x="34925" y="3933825"/>
            <a:ext cx="1008063" cy="647700"/>
          </a:xfrm>
          <a:prstGeom prst="roundRect">
            <a:avLst>
              <a:gd name="adj" fmla="val 2424"/>
            </a:avLst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GB" sz="1400" dirty="0">
                <a:solidFill>
                  <a:schemeClr val="bg1"/>
                </a:solidFill>
              </a:rPr>
              <a:t>OWL code input</a:t>
            </a:r>
          </a:p>
        </p:txBody>
      </p:sp>
      <p:pic>
        <p:nvPicPr>
          <p:cNvPr id="10" name="Imagen 9" descr="Screen Shot 2016-02-06 at 5.06.18 PM.png">
            <a:extLst>
              <a:ext uri="{FF2B5EF4-FFF2-40B4-BE49-F238E27FC236}">
                <a16:creationId xmlns:a16="http://schemas.microsoft.com/office/drawing/2014/main" id="{3E176D99-5F1A-36F0-FA35-A632C6744B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55" r="17422" b="13440"/>
          <a:stretch>
            <a:fillRect/>
          </a:stretch>
        </p:blipFill>
        <p:spPr bwMode="auto">
          <a:xfrm>
            <a:off x="1403350" y="3068638"/>
            <a:ext cx="64166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Rectángulo redondeado 21">
            <a:extLst>
              <a:ext uri="{FF2B5EF4-FFF2-40B4-BE49-F238E27FC236}">
                <a16:creationId xmlns:a16="http://schemas.microsoft.com/office/drawing/2014/main" id="{1DBC0AE2-E877-3B1A-D4FC-D80AE0E46395}"/>
              </a:ext>
            </a:extLst>
          </p:cNvPr>
          <p:cNvSpPr/>
          <p:nvPr/>
        </p:nvSpPr>
        <p:spPr bwMode="auto">
          <a:xfrm>
            <a:off x="6948488" y="2276475"/>
            <a:ext cx="1511300" cy="360363"/>
          </a:xfrm>
          <a:prstGeom prst="roundRect">
            <a:avLst>
              <a:gd name="adj" fmla="val 2424"/>
            </a:avLst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GB" sz="1400" dirty="0">
                <a:solidFill>
                  <a:schemeClr val="bg1"/>
                </a:solidFill>
              </a:rPr>
              <a:t>Importance level</a:t>
            </a:r>
          </a:p>
        </p:txBody>
      </p: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601D2EC7-05A2-72A7-1CFA-F539E284006C}"/>
              </a:ext>
            </a:extLst>
          </p:cNvPr>
          <p:cNvCxnSpPr>
            <a:stCxn id="22" idx="2"/>
          </p:cNvCxnSpPr>
          <p:nvPr/>
        </p:nvCxnSpPr>
        <p:spPr bwMode="auto">
          <a:xfrm flipH="1">
            <a:off x="7667625" y="2636838"/>
            <a:ext cx="36513" cy="504825"/>
          </a:xfrm>
          <a:prstGeom prst="straightConnector1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oval" w="med" len="med"/>
            <a:tailEnd type="triangl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27" name="Rectángulo redondeado 26">
            <a:extLst>
              <a:ext uri="{FF2B5EF4-FFF2-40B4-BE49-F238E27FC236}">
                <a16:creationId xmlns:a16="http://schemas.microsoft.com/office/drawing/2014/main" id="{68AA35D1-4479-A78E-FC00-AE1DADF5D38D}"/>
              </a:ext>
            </a:extLst>
          </p:cNvPr>
          <p:cNvSpPr/>
          <p:nvPr/>
        </p:nvSpPr>
        <p:spPr bwMode="auto">
          <a:xfrm>
            <a:off x="0" y="5084763"/>
            <a:ext cx="1187450" cy="504825"/>
          </a:xfrm>
          <a:prstGeom prst="roundRect">
            <a:avLst>
              <a:gd name="adj" fmla="val 2424"/>
            </a:avLst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GB" sz="1400" dirty="0">
                <a:solidFill>
                  <a:schemeClr val="bg1"/>
                </a:solidFill>
              </a:rPr>
              <a:t>Pitfall description</a:t>
            </a:r>
          </a:p>
        </p:txBody>
      </p:sp>
      <p:cxnSp>
        <p:nvCxnSpPr>
          <p:cNvPr id="28" name="Conector recto de flecha 27">
            <a:extLst>
              <a:ext uri="{FF2B5EF4-FFF2-40B4-BE49-F238E27FC236}">
                <a16:creationId xmlns:a16="http://schemas.microsoft.com/office/drawing/2014/main" id="{6C1FFF30-D2ED-F787-5E2D-69DCD8D165E8}"/>
              </a:ext>
            </a:extLst>
          </p:cNvPr>
          <p:cNvCxnSpPr>
            <a:stCxn id="27" idx="0"/>
          </p:cNvCxnSpPr>
          <p:nvPr/>
        </p:nvCxnSpPr>
        <p:spPr bwMode="auto">
          <a:xfrm flipV="1">
            <a:off x="593725" y="4724400"/>
            <a:ext cx="1025525" cy="360363"/>
          </a:xfrm>
          <a:prstGeom prst="straightConnector1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oval" w="med" len="med"/>
            <a:tailEnd type="triangl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sp>
        <p:nvSpPr>
          <p:cNvPr id="34" name="Rectángulo redondeado 33">
            <a:extLst>
              <a:ext uri="{FF2B5EF4-FFF2-40B4-BE49-F238E27FC236}">
                <a16:creationId xmlns:a16="http://schemas.microsoft.com/office/drawing/2014/main" id="{3D13AAD1-F455-C235-DDB9-63E8B84A81A8}"/>
              </a:ext>
            </a:extLst>
          </p:cNvPr>
          <p:cNvSpPr/>
          <p:nvPr/>
        </p:nvSpPr>
        <p:spPr bwMode="auto">
          <a:xfrm>
            <a:off x="36513" y="5805488"/>
            <a:ext cx="1187450" cy="503237"/>
          </a:xfrm>
          <a:prstGeom prst="roundRect">
            <a:avLst>
              <a:gd name="adj" fmla="val 2424"/>
            </a:avLst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GB" sz="1400" dirty="0">
                <a:solidFill>
                  <a:schemeClr val="bg1"/>
                </a:solidFill>
              </a:rPr>
              <a:t>Affected elements</a:t>
            </a:r>
          </a:p>
        </p:txBody>
      </p:sp>
      <p:cxnSp>
        <p:nvCxnSpPr>
          <p:cNvPr id="35" name="Conector recto de flecha 34">
            <a:extLst>
              <a:ext uri="{FF2B5EF4-FFF2-40B4-BE49-F238E27FC236}">
                <a16:creationId xmlns:a16="http://schemas.microsoft.com/office/drawing/2014/main" id="{C20B8D92-4915-9FEB-BC97-9A0EBA1089AE}"/>
              </a:ext>
            </a:extLst>
          </p:cNvPr>
          <p:cNvCxnSpPr>
            <a:stCxn id="34" idx="3"/>
          </p:cNvCxnSpPr>
          <p:nvPr/>
        </p:nvCxnSpPr>
        <p:spPr bwMode="auto">
          <a:xfrm flipV="1">
            <a:off x="1223963" y="5373688"/>
            <a:ext cx="323850" cy="684212"/>
          </a:xfrm>
          <a:prstGeom prst="straightConnector1">
            <a:avLst/>
          </a:prstGeom>
          <a:solidFill>
            <a:schemeClr val="tx1">
              <a:lumMod val="75000"/>
              <a:lumOff val="25000"/>
            </a:schemeClr>
          </a:solidFill>
          <a:ln w="28575" cmpd="sng">
            <a:solidFill>
              <a:schemeClr val="tx1">
                <a:lumMod val="75000"/>
                <a:lumOff val="25000"/>
              </a:schemeClr>
            </a:solidFill>
            <a:prstDash val="solid"/>
            <a:headEnd type="oval" w="med" len="med"/>
            <a:tailEnd type="triangl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</p:cxnSp>
      <p:pic>
        <p:nvPicPr>
          <p:cNvPr id="24" name="Imagen 23" descr="TablesOnly.pdf">
            <a:extLst>
              <a:ext uri="{FF2B5EF4-FFF2-40B4-BE49-F238E27FC236}">
                <a16:creationId xmlns:a16="http://schemas.microsoft.com/office/drawing/2014/main" id="{6F522B46-B941-7DFA-B057-DCA3F8E1368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29" t="31274" r="17894" b="21700"/>
          <a:stretch>
            <a:fillRect/>
          </a:stretch>
        </p:blipFill>
        <p:spPr bwMode="auto">
          <a:xfrm>
            <a:off x="5708650" y="3429000"/>
            <a:ext cx="3435350" cy="322421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7" grpId="0" animBg="1"/>
      <p:bldP spid="3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3" name="Imagen 2" descr="topcountries-eps-converted-to.pdf">
            <a:extLst>
              <a:ext uri="{FF2B5EF4-FFF2-40B4-BE49-F238E27FC236}">
                <a16:creationId xmlns:a16="http://schemas.microsoft.com/office/drawing/2014/main" id="{A9C80974-FAB1-87BF-2FE9-86E975950D85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-20000"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850900"/>
            <a:ext cx="8888413" cy="5761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4" name="Título 1">
            <a:extLst>
              <a:ext uri="{FF2B5EF4-FFF2-40B4-BE49-F238E27FC236}">
                <a16:creationId xmlns:a16="http://schemas.microsoft.com/office/drawing/2014/main" id="{0EDA97AA-B3FF-7FA4-1D6B-EDCCE3E8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s-ES"/>
              <a:t>International adoption and use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513A5F-6C6F-64D5-0754-F3EB879BE0C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304800" y="6629400"/>
            <a:ext cx="3657600" cy="228600"/>
          </a:xfrm>
          <a:ln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fld id="{11CCD0B7-DD2C-49E4-9110-BBD9788E5FAB}" type="slidenum">
              <a:rPr lang="es-ES" altLang="es-ES">
                <a:solidFill>
                  <a:schemeClr val="bg1"/>
                </a:solidFill>
              </a:rPr>
              <a:pPr algn="l"/>
              <a:t>4</a:t>
            </a:fld>
            <a:endParaRPr lang="es-ES" altLang="es-ES">
              <a:solidFill>
                <a:schemeClr val="bg1"/>
              </a:solidFill>
            </a:endParaRPr>
          </a:p>
        </p:txBody>
      </p:sp>
      <p:sp>
        <p:nvSpPr>
          <p:cNvPr id="19" name="Rectángulo redondeado 18">
            <a:extLst>
              <a:ext uri="{FF2B5EF4-FFF2-40B4-BE49-F238E27FC236}">
                <a16:creationId xmlns:a16="http://schemas.microsoft.com/office/drawing/2014/main" id="{311CA6D8-4957-ACCB-E9EB-D076E321F522}"/>
              </a:ext>
            </a:extLst>
          </p:cNvPr>
          <p:cNvSpPr/>
          <p:nvPr/>
        </p:nvSpPr>
        <p:spPr bwMode="auto">
          <a:xfrm>
            <a:off x="6588125" y="863600"/>
            <a:ext cx="2376488" cy="715963"/>
          </a:xfrm>
          <a:prstGeom prst="roundRect">
            <a:avLst>
              <a:gd name="adj" fmla="val 4649"/>
            </a:avLst>
          </a:prstGeom>
          <a:solidFill>
            <a:srgbClr val="F2F2F2"/>
          </a:solidFill>
          <a:ln w="28575" cmpd="sng"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 anchor="ctr">
            <a:spAutoFit/>
          </a:bodyPr>
          <a:lstStyle/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262626"/>
                </a:solidFill>
              </a:rPr>
              <a:t>60 Countries</a:t>
            </a:r>
          </a:p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262626"/>
                </a:solidFill>
              </a:rPr>
              <a:t>3000 times used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ítulo 1">
            <a:extLst>
              <a:ext uri="{FF2B5EF4-FFF2-40B4-BE49-F238E27FC236}">
                <a16:creationId xmlns:a16="http://schemas.microsoft.com/office/drawing/2014/main" id="{DC3DE0D8-CCF5-99EB-29D7-573AE4E16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s-ES"/>
              <a:t>International adoption and use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8A11DB-7613-17D0-FAF3-5F8F630ECE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304800" y="6629400"/>
            <a:ext cx="3657600" cy="228600"/>
          </a:xfrm>
          <a:ln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l"/>
            <a:fld id="{90545F1C-F8ED-4CED-B984-F1D850698738}" type="slidenum">
              <a:rPr lang="es-ES" altLang="es-ES">
                <a:solidFill>
                  <a:schemeClr val="bg1"/>
                </a:solidFill>
              </a:rPr>
              <a:pPr algn="l"/>
              <a:t>5</a:t>
            </a:fld>
            <a:endParaRPr lang="es-ES" altLang="es-ES">
              <a:solidFill>
                <a:schemeClr val="bg1"/>
              </a:solidFill>
            </a:endParaRPr>
          </a:p>
        </p:txBody>
      </p:sp>
      <p:pic>
        <p:nvPicPr>
          <p:cNvPr id="34819" name="Imagen 9" descr="lov-eps-converted-to.pdf">
            <a:extLst>
              <a:ext uri="{FF2B5EF4-FFF2-40B4-BE49-F238E27FC236}">
                <a16:creationId xmlns:a16="http://schemas.microsoft.com/office/drawing/2014/main" id="{FACB841B-386A-A29A-9235-3529B1CB0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2849563"/>
            <a:ext cx="4105275" cy="3748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0" name="Imagen 11" descr="ontohub.pdf">
            <a:extLst>
              <a:ext uri="{FF2B5EF4-FFF2-40B4-BE49-F238E27FC236}">
                <a16:creationId xmlns:a16="http://schemas.microsoft.com/office/drawing/2014/main" id="{601344A2-7825-56BB-AD49-3B5CE23CB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84538"/>
            <a:ext cx="4967288" cy="334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68D5D86A-B808-8509-0DF5-FA5016701116}"/>
              </a:ext>
            </a:extLst>
          </p:cNvPr>
          <p:cNvSpPr/>
          <p:nvPr/>
        </p:nvSpPr>
        <p:spPr bwMode="auto">
          <a:xfrm>
            <a:off x="155575" y="1692275"/>
            <a:ext cx="7080250" cy="1730375"/>
          </a:xfrm>
          <a:prstGeom prst="roundRect">
            <a:avLst>
              <a:gd name="adj" fmla="val 3464"/>
            </a:avLst>
          </a:prstGeom>
          <a:solidFill>
            <a:schemeClr val="bg1">
              <a:lumMod val="95000"/>
            </a:schemeClr>
          </a:solidFill>
          <a:ln w="28575" cmpd="sng"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 anchor="ctr">
            <a:spAutoFit/>
          </a:bodyPr>
          <a:lstStyle/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4D4D4D"/>
                </a:solidFill>
              </a:rPr>
              <a:t>Used at university courses</a:t>
            </a:r>
          </a:p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4D4D4D"/>
                </a:solidFill>
              </a:rPr>
              <a:t>Used in scientific reports</a:t>
            </a:r>
          </a:p>
          <a:p>
            <a:pPr marL="742950" lvl="1" indent="-285750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4D4D4D"/>
                </a:solidFill>
              </a:rPr>
              <a:t>Evaluation and assessment</a:t>
            </a:r>
          </a:p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4D4D4D"/>
                </a:solidFill>
              </a:rPr>
              <a:t>Used in companies</a:t>
            </a:r>
          </a:p>
          <a:p>
            <a:pPr marL="742950" lvl="1" indent="-285750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4D4D4D"/>
                </a:solidFill>
              </a:rPr>
              <a:t>Development and training</a:t>
            </a:r>
          </a:p>
        </p:txBody>
      </p:sp>
      <p:sp>
        <p:nvSpPr>
          <p:cNvPr id="15" name="Rectángulo redondeado 14">
            <a:extLst>
              <a:ext uri="{FF2B5EF4-FFF2-40B4-BE49-F238E27FC236}">
                <a16:creationId xmlns:a16="http://schemas.microsoft.com/office/drawing/2014/main" id="{ACF4E261-DFD4-D7C3-3C48-C5AA9B931C91}"/>
              </a:ext>
            </a:extLst>
          </p:cNvPr>
          <p:cNvSpPr/>
          <p:nvPr/>
        </p:nvSpPr>
        <p:spPr bwMode="auto">
          <a:xfrm>
            <a:off x="155575" y="646113"/>
            <a:ext cx="7080250" cy="1054100"/>
          </a:xfrm>
          <a:prstGeom prst="roundRect">
            <a:avLst>
              <a:gd name="adj" fmla="val 3464"/>
            </a:avLst>
          </a:prstGeom>
          <a:solidFill>
            <a:schemeClr val="bg1">
              <a:lumMod val="95000"/>
            </a:schemeClr>
          </a:solidFill>
          <a:ln w="28575" cmpd="sng"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36000" rIns="36000" anchor="ctr">
            <a:spAutoFit/>
          </a:bodyPr>
          <a:lstStyle/>
          <a:p>
            <a:pPr marL="285750" indent="-285750">
              <a:spcBef>
                <a:spcPct val="20000"/>
              </a:spcBef>
              <a:buFont typeface="Wingdings" charset="2"/>
              <a:buChar char="§"/>
              <a:defRPr/>
            </a:pPr>
            <a:r>
              <a:rPr lang="en-GB" kern="0" dirty="0">
                <a:solidFill>
                  <a:srgbClr val="4D4D4D"/>
                </a:solidFill>
              </a:rPr>
              <a:t>Integrated in other systems:</a:t>
            </a:r>
          </a:p>
          <a:p>
            <a:pPr marL="625475" lvl="1" indent="-265113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4D4D4D"/>
                </a:solidFill>
              </a:rPr>
              <a:t>3 External: LOV, </a:t>
            </a:r>
            <a:r>
              <a:rPr lang="en-GB" kern="0" dirty="0" err="1">
                <a:solidFill>
                  <a:srgbClr val="4D4D4D"/>
                </a:solidFill>
              </a:rPr>
              <a:t>OntoHub</a:t>
            </a:r>
            <a:r>
              <a:rPr lang="en-GB" kern="0" dirty="0">
                <a:solidFill>
                  <a:srgbClr val="4D4D4D"/>
                </a:solidFill>
              </a:rPr>
              <a:t>, </a:t>
            </a:r>
            <a:r>
              <a:rPr lang="en-GB" kern="0" dirty="0" err="1">
                <a:solidFill>
                  <a:srgbClr val="4D4D4D"/>
                </a:solidFill>
              </a:rPr>
              <a:t>DrOntoAPI</a:t>
            </a:r>
            <a:endParaRPr lang="en-GB" kern="0" dirty="0">
              <a:solidFill>
                <a:srgbClr val="4D4D4D"/>
              </a:solidFill>
            </a:endParaRPr>
          </a:p>
          <a:p>
            <a:pPr marL="625475" lvl="1" indent="-265113">
              <a:spcBef>
                <a:spcPct val="20000"/>
              </a:spcBef>
              <a:buFont typeface="Courier New"/>
              <a:buChar char="o"/>
              <a:defRPr/>
            </a:pPr>
            <a:r>
              <a:rPr lang="en-GB" kern="0" dirty="0">
                <a:solidFill>
                  <a:srgbClr val="4D4D4D"/>
                </a:solidFill>
              </a:rPr>
              <a:t>3 OEG: </a:t>
            </a:r>
            <a:r>
              <a:rPr lang="en-GB" kern="0" dirty="0" err="1">
                <a:solidFill>
                  <a:srgbClr val="4D4D4D"/>
                </a:solidFill>
              </a:rPr>
              <a:t>Widoco</a:t>
            </a:r>
            <a:r>
              <a:rPr lang="en-GB" kern="0" dirty="0">
                <a:solidFill>
                  <a:srgbClr val="4D4D4D"/>
                </a:solidFill>
              </a:rPr>
              <a:t>, </a:t>
            </a:r>
            <a:r>
              <a:rPr lang="en-GB" kern="0" dirty="0" err="1">
                <a:solidFill>
                  <a:srgbClr val="4D4D4D"/>
                </a:solidFill>
              </a:rPr>
              <a:t>SmartCity</a:t>
            </a:r>
            <a:r>
              <a:rPr lang="en-GB" kern="0" dirty="0">
                <a:solidFill>
                  <a:srgbClr val="4D4D4D"/>
                </a:solidFill>
              </a:rPr>
              <a:t> ontology catalogue, </a:t>
            </a:r>
            <a:r>
              <a:rPr lang="en-GB" kern="0" dirty="0" err="1">
                <a:solidFill>
                  <a:srgbClr val="4D4D4D"/>
                </a:solidFill>
              </a:rPr>
              <a:t>OnToology</a:t>
            </a:r>
            <a:endParaRPr lang="en-GB" kern="0" dirty="0">
              <a:solidFill>
                <a:srgbClr val="4D4D4D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OEGtemplate">
  <a:themeElements>
    <a:clrScheme name="Custom 8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236BB4"/>
      </a:hlink>
      <a:folHlink>
        <a:srgbClr val="44B9E8"/>
      </a:folHlink>
    </a:clrScheme>
    <a:fontScheme name="Tema de 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ma de Offic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a de Offic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a de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OEGtemplate</Template>
  <TotalTime>43667</TotalTime>
  <Words>316</Words>
  <Application>Microsoft Office PowerPoint</Application>
  <PresentationFormat>On-screen Show (4:3)</PresentationFormat>
  <Paragraphs>58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Microsoft Sans Serif</vt:lpstr>
      <vt:lpstr>Wingdings</vt:lpstr>
      <vt:lpstr>Courier New</vt:lpstr>
      <vt:lpstr>OEGtemplate</vt:lpstr>
      <vt:lpstr>Ontology Evaluation</vt:lpstr>
      <vt:lpstr>Introduction</vt:lpstr>
      <vt:lpstr>OOPS! – OntOlogy Pitfall Scanner!</vt:lpstr>
      <vt:lpstr>International adoption and use</vt:lpstr>
      <vt:lpstr>International adoption and use</vt:lpstr>
    </vt:vector>
  </TitlesOfParts>
  <Company>oeg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Quality Aware Semantic Information Integration blah blah</dc:title>
  <dc:creator>Jose Mora López</dc:creator>
  <cp:lastModifiedBy>JAIME VAZQUEZ RIVERA</cp:lastModifiedBy>
  <cp:revision>1821</cp:revision>
  <dcterms:created xsi:type="dcterms:W3CDTF">2009-03-10T15:39:23Z</dcterms:created>
  <dcterms:modified xsi:type="dcterms:W3CDTF">2024-10-27T10:25:21Z</dcterms:modified>
</cp:coreProperties>
</file>